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9" r:id="rId4"/>
    <p:sldId id="270" r:id="rId5"/>
    <p:sldId id="274" r:id="rId6"/>
    <p:sldId id="260" r:id="rId7"/>
    <p:sldId id="271" r:id="rId8"/>
    <p:sldId id="261" r:id="rId9"/>
    <p:sldId id="273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5/17/2020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5/17/2020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8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5/17/2020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5/17/2020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5/17/2020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5/17/2020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5/17/2020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5/17/2020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5/17/2020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5/17/2020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5/17/2020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5/17/2020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5/17/2020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tonisd.org/tijerin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17332554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KG Second Chances Sketch" panose="02000000000000000000" pitchFamily="2" charset="77"/>
              </a:rPr>
              <a:t>Coffee with the Principal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Alesander Olaizola, Principal </a:t>
            </a:r>
          </a:p>
          <a:p>
            <a:r>
              <a:rPr lang="en-US" dirty="0"/>
              <a:t>May 15, 2020 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533400"/>
            <a:ext cx="2743201" cy="4800599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KG Second Chances Solid" panose="02000000000000000000" pitchFamily="2" charset="77"/>
              </a:rPr>
              <a:t>Have a Wonderful and Safe Summer!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Good Luck 5</a:t>
            </a:r>
            <a:r>
              <a:rPr lang="en-US" b="1" baseline="30000" dirty="0"/>
              <a:t>th</a:t>
            </a:r>
            <a:r>
              <a:rPr lang="en-US" b="1" dirty="0"/>
              <a:t> Graders! We are extremely proud of you and wish you the VERY BEST!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82E39B-6B2E-4816-9783-0061A5923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/>
          <a:stretch/>
        </p:blipFill>
        <p:spPr>
          <a:xfrm>
            <a:off x="1293813" y="533400"/>
            <a:ext cx="6858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583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</p:spPr>
        <p:txBody>
          <a:bodyPr anchor="b">
            <a:normAutofit/>
          </a:bodyPr>
          <a:lstStyle/>
          <a:p>
            <a:r>
              <a:rPr lang="fr-FR" b="1" dirty="0">
                <a:latin typeface="KG Second Chances Solid" panose="02000000000000000000" pitchFamily="2" charset="77"/>
              </a:rPr>
              <a:t>Meeting Agenda </a:t>
            </a:r>
            <a:endParaRPr lang="en-US" b="1" dirty="0">
              <a:latin typeface="KG Second Chances Solid" panose="020000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>
            <a:normAutofit/>
          </a:bodyPr>
          <a:lstStyle/>
          <a:p>
            <a:r>
              <a:rPr lang="en-US" dirty="0"/>
              <a:t>End of the Year Updates </a:t>
            </a:r>
          </a:p>
          <a:p>
            <a:r>
              <a:rPr lang="en-US" dirty="0"/>
              <a:t>Summer School </a:t>
            </a:r>
          </a:p>
          <a:p>
            <a:r>
              <a:rPr lang="en-US" dirty="0"/>
              <a:t>Registration (All Grade Levels)</a:t>
            </a:r>
          </a:p>
          <a:p>
            <a:r>
              <a:rPr lang="en-US" dirty="0"/>
              <a:t>Census 2020</a:t>
            </a:r>
          </a:p>
          <a:p>
            <a:r>
              <a:rPr lang="en-US" dirty="0"/>
              <a:t>Wraparound Updates </a:t>
            </a:r>
          </a:p>
          <a:p>
            <a:r>
              <a:rPr lang="en-US" dirty="0"/>
              <a:t>Special Music Video by Tijerina students 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7EE84A5-82F3-4AE8-8C67-F0F055980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3" r="-2" b="8001"/>
          <a:stretch/>
        </p:blipFill>
        <p:spPr>
          <a:xfrm>
            <a:off x="6894513" y="1038225"/>
            <a:ext cx="45720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0"/>
            <a:ext cx="9372600" cy="1200416"/>
          </a:xfrm>
        </p:spPr>
        <p:txBody>
          <a:bodyPr/>
          <a:lstStyle/>
          <a:p>
            <a:r>
              <a:rPr lang="en-US" b="1" dirty="0">
                <a:latin typeface="KG Second Chances Solid" panose="02000000000000000000" pitchFamily="2" charset="77"/>
              </a:rPr>
              <a:t>End of the Year –Update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0842" y="1200416"/>
            <a:ext cx="9547827" cy="4791722"/>
          </a:xfrm>
        </p:spPr>
        <p:txBody>
          <a:bodyPr/>
          <a:lstStyle/>
          <a:p>
            <a:r>
              <a:rPr lang="en-US" dirty="0"/>
              <a:t>Last day of virtual instruction is Tuesday, May 19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Report Cards will be mailed out after Monday, June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r>
              <a:rPr lang="en-US" dirty="0"/>
              <a:t>Awards and student classroom material </a:t>
            </a:r>
            <a:r>
              <a:rPr lang="en-US" b="1" dirty="0"/>
              <a:t>pick-up on Thursday, May 28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marL="45720" indent="0">
              <a:buNone/>
            </a:pPr>
            <a:r>
              <a:rPr lang="en-US" b="1" baseline="30000" dirty="0"/>
              <a:t>	Ms. Smith and Ms. Reyes – 8:00am </a:t>
            </a:r>
          </a:p>
          <a:p>
            <a:pPr marL="45720" indent="0">
              <a:buNone/>
            </a:pPr>
            <a:r>
              <a:rPr lang="en-US" b="1" baseline="30000" dirty="0"/>
              <a:t>	(PreK) Ms. Cobos, Ms. Ruiz &amp; Ms. Villarreal – 9:00am </a:t>
            </a:r>
          </a:p>
          <a:p>
            <a:pPr marL="45720" indent="0">
              <a:buNone/>
            </a:pPr>
            <a:r>
              <a:rPr lang="en-US" b="1" baseline="30000" dirty="0"/>
              <a:t>	(Kinder) Ms. Brown &amp; Ms. Tobias – 10:00am </a:t>
            </a:r>
          </a:p>
          <a:p>
            <a:pPr marL="45720" indent="0">
              <a:buNone/>
            </a:pPr>
            <a:r>
              <a:rPr lang="en-US" b="1" baseline="30000" dirty="0"/>
              <a:t>	(1st grade) Ms. Quintanilla &amp; Ms. Williams – 11:00am</a:t>
            </a:r>
          </a:p>
          <a:p>
            <a:pPr marL="45720" indent="0">
              <a:buNone/>
            </a:pPr>
            <a:r>
              <a:rPr lang="en-US" b="1" baseline="30000" dirty="0"/>
              <a:t>	(2nd grade) Ms. Sifuentes &amp; Ms. Hornsby – 12:00pm </a:t>
            </a:r>
          </a:p>
          <a:p>
            <a:pPr marL="45720" indent="0">
              <a:buNone/>
            </a:pPr>
            <a:r>
              <a:rPr lang="en-US" b="1" baseline="30000" dirty="0"/>
              <a:t>	(3rd grade) Ms. Cardona &amp; Ms. </a:t>
            </a:r>
            <a:r>
              <a:rPr lang="en-US" b="1" baseline="30000" dirty="0" err="1"/>
              <a:t>Mardis</a:t>
            </a:r>
            <a:r>
              <a:rPr lang="en-US" b="1" baseline="30000" dirty="0"/>
              <a:t> – 1:00pm</a:t>
            </a:r>
          </a:p>
          <a:p>
            <a:pPr marL="45720" indent="0">
              <a:buNone/>
            </a:pPr>
            <a:r>
              <a:rPr lang="en-US" b="1" baseline="30000" dirty="0"/>
              <a:t>	(4th grade) Mr. Dominguez, Ms. Manzano &amp; Ms. Moreno - 2:00pm </a:t>
            </a:r>
          </a:p>
          <a:p>
            <a:pPr marL="45720" indent="0">
              <a:buNone/>
            </a:pPr>
            <a:r>
              <a:rPr lang="en-US" b="1" baseline="30000" dirty="0"/>
              <a:t>	(5th grade) Mr. Smyrnis &amp; Mr. Wilson – 3:00pm </a:t>
            </a: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0"/>
            <a:ext cx="9372600" cy="1200416"/>
          </a:xfrm>
        </p:spPr>
        <p:txBody>
          <a:bodyPr/>
          <a:lstStyle/>
          <a:p>
            <a:r>
              <a:rPr lang="en-US" b="1" dirty="0">
                <a:latin typeface="KG Second Chances Solid" panose="02000000000000000000" pitchFamily="2" charset="77"/>
              </a:rPr>
              <a:t>Virtual Summer School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0842" y="1409700"/>
            <a:ext cx="9547827" cy="4582438"/>
          </a:xfrm>
        </p:spPr>
        <p:txBody>
          <a:bodyPr>
            <a:normAutofit/>
          </a:bodyPr>
          <a:lstStyle/>
          <a:p>
            <a:r>
              <a:rPr lang="en-US" dirty="0"/>
              <a:t>Summer School Coordinator – Ms. Escamilla </a:t>
            </a:r>
          </a:p>
          <a:p>
            <a:r>
              <a:rPr lang="en-US" dirty="0"/>
              <a:t>Students will receive a notification from their homeroom teacher</a:t>
            </a:r>
          </a:p>
          <a:p>
            <a:r>
              <a:rPr lang="en-US" dirty="0"/>
              <a:t>Summer School will begin Monday, June 8</a:t>
            </a:r>
            <a:r>
              <a:rPr lang="en-US" baseline="30000" dirty="0"/>
              <a:t>th</a:t>
            </a:r>
            <a:r>
              <a:rPr lang="en-US" dirty="0"/>
              <a:t> and end Thursday, July 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r>
              <a:rPr lang="en-US" dirty="0"/>
              <a:t>Virtual Instruction, Assignments Turn-in, and Parent Teacher Conferences will be scheduled Mondays to Thursdays from 9:00am to 2:00pm. </a:t>
            </a:r>
          </a:p>
          <a:p>
            <a:r>
              <a:rPr lang="en-US" dirty="0"/>
              <a:t>More information will be available and posted on Class Dojo </a:t>
            </a:r>
          </a:p>
        </p:txBody>
      </p:sp>
    </p:spTree>
    <p:extLst>
      <p:ext uri="{BB962C8B-B14F-4D97-AF65-F5344CB8AC3E}">
        <p14:creationId xmlns:p14="http://schemas.microsoft.com/office/powerpoint/2010/main" val="47467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42875"/>
            <a:ext cx="8637588" cy="1200416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KG Second Chances Solid" panose="02000000000000000000" pitchFamily="2" charset="77"/>
              </a:rPr>
              <a:t>Become “A” Tijerina Eagle!</a:t>
            </a:r>
            <a:br>
              <a:rPr lang="en-US" b="1" dirty="0">
                <a:latin typeface="KG Second Chances Solid" panose="02000000000000000000" pitchFamily="2" charset="77"/>
              </a:rPr>
            </a:br>
            <a:endParaRPr lang="en-US" b="1" dirty="0">
              <a:latin typeface="KG Second Chances Solid" panose="02000000000000000000" pitchFamily="2" charset="77"/>
            </a:endParaRPr>
          </a:p>
        </p:txBody>
      </p:sp>
      <p:pic>
        <p:nvPicPr>
          <p:cNvPr id="8" name="Content Placeholder 7" descr="A close up of a newspaper&#10;&#10;Description automatically generated">
            <a:extLst>
              <a:ext uri="{FF2B5EF4-FFF2-40B4-BE49-F238E27FC236}">
                <a16:creationId xmlns:a16="http://schemas.microsoft.com/office/drawing/2014/main" id="{2BB86D0A-5646-4023-9DB8-1F6388B595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69" y="0"/>
            <a:ext cx="4442531" cy="5796970"/>
          </a:xfr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48E5A2D-C76A-40E8-AF10-E0BF96F64A7C}"/>
              </a:ext>
            </a:extLst>
          </p:cNvPr>
          <p:cNvSpPr txBox="1">
            <a:spLocks/>
          </p:cNvSpPr>
          <p:nvPr/>
        </p:nvSpPr>
        <p:spPr>
          <a:xfrm>
            <a:off x="1305018" y="1129684"/>
            <a:ext cx="5947302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None/>
              <a:defRPr sz="21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Registration is available for all grade levels.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Register over the phone: 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b="1" dirty="0">
                <a:solidFill>
                  <a:schemeClr val="tx1"/>
                </a:solidFill>
              </a:rPr>
              <a:t>English</a:t>
            </a:r>
            <a:r>
              <a:rPr lang="en-US" dirty="0">
                <a:solidFill>
                  <a:schemeClr val="tx1"/>
                </a:solidFill>
              </a:rPr>
              <a:t> –(832)966-0471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b="1" dirty="0">
                <a:solidFill>
                  <a:schemeClr val="tx1"/>
                </a:solidFill>
              </a:rPr>
              <a:t>Spanish</a:t>
            </a:r>
            <a:r>
              <a:rPr lang="en-US" dirty="0">
                <a:solidFill>
                  <a:schemeClr val="tx1"/>
                </a:solidFill>
              </a:rPr>
              <a:t>–(832)900-0736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can visit us at: </a:t>
            </a:r>
          </a:p>
          <a:p>
            <a:r>
              <a:rPr lang="en-US" dirty="0">
                <a:solidFill>
                  <a:schemeClr val="tx1"/>
                </a:solidFill>
              </a:rPr>
              <a:t>	Website: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www.houstonisd.org/tijerina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Facebook: Tijerina Elementary School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Twitter: @</a:t>
            </a:r>
            <a:r>
              <a:rPr lang="en-US" dirty="0" err="1">
                <a:solidFill>
                  <a:schemeClr val="tx1"/>
                </a:solidFill>
              </a:rPr>
              <a:t>tijerinaes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7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80" y="304800"/>
            <a:ext cx="10495933" cy="1200416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latin typeface="KG Second Chances Solid" panose="02000000000000000000" pitchFamily="2" charset="77"/>
              </a:rPr>
              <a:t>Welcome Guest Speaker- Alejandra </a:t>
            </a:r>
            <a:r>
              <a:rPr lang="en-US" b="1" dirty="0" err="1">
                <a:latin typeface="KG Second Chances Solid" panose="02000000000000000000" pitchFamily="2" charset="77"/>
              </a:rPr>
              <a:t>Peimbert</a:t>
            </a:r>
            <a:r>
              <a:rPr lang="en-US" b="1" dirty="0">
                <a:latin typeface="KG Second Chances Solid" panose="02000000000000000000" pitchFamily="2" charset="77"/>
              </a:rPr>
              <a:t> </a:t>
            </a:r>
            <a:br>
              <a:rPr lang="en-US" b="1" dirty="0">
                <a:latin typeface="KG Second Chances Solid" panose="02000000000000000000" pitchFamily="2" charset="77"/>
              </a:rPr>
            </a:br>
            <a:endParaRPr lang="en-US" b="1" dirty="0">
              <a:latin typeface="KG Second Chances Solid" panose="02000000000000000000" pitchFamily="2" charset="77"/>
            </a:endParaRPr>
          </a:p>
        </p:txBody>
      </p:sp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38FE88-0562-4FF7-95A4-A2B132F36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0" y="1347459"/>
            <a:ext cx="5477861" cy="3739445"/>
          </a:xfrm>
          <a:prstGeom prst="rect">
            <a:avLst/>
          </a:prstGeom>
        </p:spPr>
      </p:pic>
      <p:pic>
        <p:nvPicPr>
          <p:cNvPr id="25" name="Picture 2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0EDCE55-3D9C-4777-9098-0E32A662D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40" y="1347460"/>
            <a:ext cx="5158464" cy="37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847" y="263392"/>
            <a:ext cx="9372600" cy="1200416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KG Second Chances Solid" panose="02000000000000000000" pitchFamily="2" charset="77"/>
              </a:rPr>
              <a:t>Wraparound Updates – Ms. Hernandez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0356" y="1611745"/>
            <a:ext cx="7222115" cy="4114800"/>
          </a:xfrm>
        </p:spPr>
        <p:txBody>
          <a:bodyPr>
            <a:normAutofit/>
          </a:bodyPr>
          <a:lstStyle/>
          <a:p>
            <a:r>
              <a:rPr lang="en-US" sz="2400" dirty="0"/>
              <a:t>Houston Children’s Charity – Uniform Assistance </a:t>
            </a:r>
          </a:p>
          <a:p>
            <a:r>
              <a:rPr lang="en-US" sz="2400" dirty="0"/>
              <a:t>Weekly Food Distribution </a:t>
            </a:r>
          </a:p>
          <a:p>
            <a:r>
              <a:rPr lang="en-US" sz="2400" dirty="0"/>
              <a:t>Follow us on Facebook – </a:t>
            </a:r>
            <a:r>
              <a:rPr lang="en-US" sz="2400" dirty="0" err="1"/>
              <a:t>Hernandez_WRS</a:t>
            </a:r>
            <a:endParaRPr lang="en-US" sz="2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2C7AE2-4684-4156-A990-15811DEA3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550" y="1600200"/>
            <a:ext cx="2317941" cy="439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901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8376" y="3302509"/>
            <a:ext cx="3521674" cy="923581"/>
          </a:xfrm>
        </p:spPr>
        <p:txBody>
          <a:bodyPr>
            <a:noAutofit/>
          </a:bodyPr>
          <a:lstStyle/>
          <a:p>
            <a:r>
              <a:rPr lang="en-US" sz="3600" b="1" dirty="0"/>
              <a:t>“</a:t>
            </a:r>
            <a:r>
              <a:rPr lang="en-US" sz="3600" b="1" dirty="0">
                <a:latin typeface="KG Second Chances Solid" panose="02000000000000000000" pitchFamily="2" charset="77"/>
              </a:rPr>
              <a:t>Que </a:t>
            </a:r>
            <a:r>
              <a:rPr lang="en-US" sz="3600" b="1" dirty="0" err="1">
                <a:latin typeface="KG Second Chances Solid" panose="02000000000000000000" pitchFamily="2" charset="77"/>
              </a:rPr>
              <a:t>canten</a:t>
            </a:r>
            <a:r>
              <a:rPr lang="en-US" sz="3600" b="1" dirty="0">
                <a:latin typeface="KG Second Chances Solid" panose="02000000000000000000" pitchFamily="2" charset="77"/>
              </a:rPr>
              <a:t> los </a:t>
            </a:r>
            <a:r>
              <a:rPr lang="en-US" sz="3600" b="1" dirty="0" err="1">
                <a:latin typeface="KG Second Chances Solid" panose="02000000000000000000" pitchFamily="2" charset="77"/>
              </a:rPr>
              <a:t>niños</a:t>
            </a:r>
            <a:r>
              <a:rPr lang="en-US" sz="3600" b="1" dirty="0">
                <a:latin typeface="KG Second Chances Solid" panose="02000000000000000000" pitchFamily="2" charset="77"/>
              </a:rPr>
              <a:t>”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837613" y="2736603"/>
            <a:ext cx="2743200" cy="1131813"/>
          </a:xfrm>
        </p:spPr>
        <p:txBody>
          <a:bodyPr>
            <a:normAutofit/>
          </a:bodyPr>
          <a:lstStyle/>
          <a:p>
            <a:r>
              <a:rPr lang="en-US" sz="1800" dirty="0"/>
              <a:t>Autor: Jose Luis Perales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49E6FB-20A5-45F7-B84D-595837FF9F79}"/>
              </a:ext>
            </a:extLst>
          </p:cNvPr>
          <p:cNvSpPr/>
          <p:nvPr/>
        </p:nvSpPr>
        <p:spPr>
          <a:xfrm>
            <a:off x="2599465" y="2933177"/>
            <a:ext cx="3564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https://vimeo.com/417332554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C1F6DC4-202A-4E0D-8439-71698DFB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278" y="2442185"/>
            <a:ext cx="4062414" cy="2205182"/>
          </a:xfrm>
        </p:spPr>
        <p:txBody>
          <a:bodyPr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KG Second Chances Solid" panose="02000000000000000000" pitchFamily="2" charset="77"/>
              </a:rPr>
              <a:t>Questions?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KG Second Chances Solid" panose="02000000000000000000" pitchFamily="2" charset="77"/>
              </a:rPr>
              <a:t>Comments?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KG Second Chances Solid" panose="02000000000000000000" pitchFamily="2" charset="77"/>
              </a:rPr>
              <a:t>Concerns?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7EE964-8AC2-416C-A304-D15C435E6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8725" y="2195049"/>
            <a:ext cx="5126557" cy="20337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KG Second Chances Solid" panose="02000000000000000000" pitchFamily="2" charset="77"/>
              </a:rPr>
              <a:t>Preguntas? </a:t>
            </a:r>
          </a:p>
          <a:p>
            <a:pPr algn="ctr">
              <a:lnSpc>
                <a:spcPct val="100000"/>
              </a:lnSpc>
            </a:pPr>
            <a:r>
              <a:rPr lang="en-US" sz="4000" dirty="0" err="1">
                <a:latin typeface="KG Second Chances Solid" panose="02000000000000000000" pitchFamily="2" charset="77"/>
              </a:rPr>
              <a:t>Comentarios</a:t>
            </a:r>
            <a:r>
              <a:rPr lang="en-US" sz="4000" dirty="0">
                <a:latin typeface="KG Second Chances Solid" panose="02000000000000000000" pitchFamily="2" charset="77"/>
              </a:rPr>
              <a:t>? </a:t>
            </a:r>
          </a:p>
          <a:p>
            <a:pPr algn="ctr">
              <a:lnSpc>
                <a:spcPct val="100000"/>
              </a:lnSpc>
            </a:pPr>
            <a:r>
              <a:rPr lang="en-US" sz="4000" dirty="0" err="1">
                <a:latin typeface="KG Second Chances Solid" panose="02000000000000000000" pitchFamily="2" charset="77"/>
              </a:rPr>
              <a:t>Preocupaciones</a:t>
            </a:r>
            <a:r>
              <a:rPr lang="en-US" sz="4000" dirty="0">
                <a:latin typeface="KG Second Chances Solid" panose="02000000000000000000" pitchFamily="2" charset="77"/>
              </a:rPr>
              <a:t>?</a:t>
            </a:r>
          </a:p>
          <a:p>
            <a:pPr algn="ctr">
              <a:lnSpc>
                <a:spcPct val="100000"/>
              </a:lnSpc>
            </a:pPr>
            <a:endParaRPr lang="en-US" sz="4000" dirty="0">
              <a:latin typeface="KG Second Chances Soli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4692070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406</Words>
  <Application>Microsoft Office PowerPoint</Application>
  <PresentationFormat>Widescreen</PresentationFormat>
  <Paragraphs>64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Euphemia</vt:lpstr>
      <vt:lpstr>KG Second Chances Sketch</vt:lpstr>
      <vt:lpstr>KG Second Chances Solid</vt:lpstr>
      <vt:lpstr>Wingdings</vt:lpstr>
      <vt:lpstr>Children Playing 16x9</vt:lpstr>
      <vt:lpstr>Coffee with the Principal </vt:lpstr>
      <vt:lpstr>Meeting Agenda </vt:lpstr>
      <vt:lpstr>End of the Year –Update </vt:lpstr>
      <vt:lpstr>Virtual Summer School </vt:lpstr>
      <vt:lpstr>Become “A” Tijerina Eagle! </vt:lpstr>
      <vt:lpstr>Welcome Guest Speaker- Alejandra Peimbert  </vt:lpstr>
      <vt:lpstr>Wraparound Updates – Ms. Hernandez </vt:lpstr>
      <vt:lpstr>“Que canten los niños” </vt:lpstr>
      <vt:lpstr>Questions? Comments? Concerns?</vt:lpstr>
      <vt:lpstr>Have a Wonderful and Safe Summer!   Good Luck 5th Graders! We are extremely proud of you and wish you the VERY BEST!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with the Principal </dc:title>
  <dc:creator>Mottu, Sanjuanita</dc:creator>
  <cp:lastModifiedBy>Daniel Sanford</cp:lastModifiedBy>
  <cp:revision>8</cp:revision>
  <dcterms:created xsi:type="dcterms:W3CDTF">2020-05-14T05:18:23Z</dcterms:created>
  <dcterms:modified xsi:type="dcterms:W3CDTF">2020-05-18T00:29:09Z</dcterms:modified>
</cp:coreProperties>
</file>